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mo" panose="020B0604020202020204" charset="0"/>
      <p:regular r:id="rId19"/>
    </p:embeddedFont>
    <p:embeddedFont>
      <p:font typeface="Neue Machina" panose="020B0604020202020204" charset="0"/>
      <p:regular r:id="rId20"/>
    </p:embeddedFont>
    <p:embeddedFont>
      <p:font typeface="Poppins" panose="00000500000000000000" pitchFamily="2" charset="0"/>
      <p:regular r:id="rId21"/>
    </p:embeddedFont>
    <p:embeddedFont>
      <p:font typeface="Poppins Italics" panose="020B0604020202020204" charset="0"/>
      <p:regular r:id="rId22"/>
    </p:embeddedFont>
    <p:embeddedFont>
      <p:font typeface="Poppins Light" panose="00000400000000000000" pitchFamily="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21" y="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entor-pranaya/-Dynamic-Player-Transfer-Value-Prediction-using-AI-and-Multi-source-Data-/tree/HimanshuSaxena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pt-test.streamlit.app" TargetMode="Externa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transfermarkt.com/spieler/verletzungen/spieler/28396/page/1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ransfermarkt.com/spieler/transfers/spieler/754037" TargetMode="External"/><Relationship Id="rId5" Type="http://schemas.openxmlformats.org/officeDocument/2006/relationships/hyperlink" Target="https://www.transfermarkt.com/navigation/wettbewerbe" TargetMode="External"/><Relationship Id="rId4" Type="http://schemas.openxmlformats.org/officeDocument/2006/relationships/hyperlink" Target="https://github.com/statsbomb/open-data" TargetMode="External"/><Relationship Id="rId9" Type="http://schemas.openxmlformats.org/officeDocument/2006/relationships/hyperlink" Target="https://github.com/mentor-pranaya/-Dynamic-Player-Transfer-Value-Prediction-using-AI-and-Multi-source-Data-/tree/HimanshuSaxen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kRj8UAwzxU?feature=oembed" TargetMode="Externa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4134" y="1702613"/>
            <a:ext cx="16230600" cy="6881774"/>
          </a:xfrm>
          <a:custGeom>
            <a:avLst/>
            <a:gdLst/>
            <a:ahLst/>
            <a:cxnLst/>
            <a:rect l="l" t="t" r="r" b="b"/>
            <a:pathLst>
              <a:path w="16230600" h="6881774">
                <a:moveTo>
                  <a:pt x="0" y="0"/>
                </a:moveTo>
                <a:lnTo>
                  <a:pt x="16230600" y="0"/>
                </a:lnTo>
                <a:lnTo>
                  <a:pt x="16230600" y="6881774"/>
                </a:lnTo>
                <a:lnTo>
                  <a:pt x="0" y="6881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081680" y="2628788"/>
            <a:ext cx="370872" cy="384751"/>
            <a:chOff x="0" y="0"/>
            <a:chExt cx="494495" cy="513001"/>
          </a:xfrm>
        </p:grpSpPr>
        <p:sp>
          <p:nvSpPr>
            <p:cNvPr id="4" name="AutoShape 4"/>
            <p:cNvSpPr/>
            <p:nvPr/>
          </p:nvSpPr>
          <p:spPr>
            <a:xfrm>
              <a:off x="13740" y="19050"/>
              <a:ext cx="48075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flipV="1">
              <a:off x="475445" y="19050"/>
              <a:ext cx="0" cy="480755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flipV="1">
              <a:off x="13740" y="19050"/>
              <a:ext cx="461705" cy="480755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0999635" y="2628788"/>
            <a:ext cx="5029317" cy="5029317"/>
          </a:xfrm>
          <a:custGeom>
            <a:avLst/>
            <a:gdLst/>
            <a:ahLst/>
            <a:cxnLst/>
            <a:rect l="l" t="t" r="r" b="b"/>
            <a:pathLst>
              <a:path w="5029317" h="5029317">
                <a:moveTo>
                  <a:pt x="0" y="0"/>
                </a:moveTo>
                <a:lnTo>
                  <a:pt x="5029317" y="0"/>
                </a:lnTo>
                <a:lnTo>
                  <a:pt x="5029317" y="5029316"/>
                </a:lnTo>
                <a:lnTo>
                  <a:pt x="0" y="5029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51732" y="7998818"/>
            <a:ext cx="487071" cy="487071"/>
          </a:xfrm>
          <a:custGeom>
            <a:avLst/>
            <a:gdLst/>
            <a:ahLst/>
            <a:cxnLst/>
            <a:rect l="l" t="t" r="r" b="b"/>
            <a:pathLst>
              <a:path w="487071" h="487071">
                <a:moveTo>
                  <a:pt x="0" y="0"/>
                </a:moveTo>
                <a:lnTo>
                  <a:pt x="487071" y="0"/>
                </a:lnTo>
                <a:lnTo>
                  <a:pt x="487071" y="487072"/>
                </a:lnTo>
                <a:lnTo>
                  <a:pt x="0" y="48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71750" y="2828813"/>
            <a:ext cx="7695365" cy="146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78"/>
              </a:lnSpc>
            </a:pPr>
            <a:r>
              <a:rPr lang="en-US" sz="10978" spc="-219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TransferIQ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71750" y="8114719"/>
            <a:ext cx="1893561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OCTOBER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71750" y="4425153"/>
            <a:ext cx="7695365" cy="817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30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Dynamic Player Transfer Value Prediction using AI &amp; Multi-source 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71750" y="5295900"/>
            <a:ext cx="7891070" cy="757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9"/>
              </a:lnSpc>
            </a:pPr>
            <a:r>
              <a:rPr lang="en-US" sz="2809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AI-Driven Forecasting of Football Player Market Values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71750" y="6719597"/>
            <a:ext cx="7891070" cy="404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9"/>
              </a:lnSpc>
            </a:pPr>
            <a:r>
              <a:rPr lang="en-US" sz="2809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Presented by: </a:t>
            </a:r>
            <a:r>
              <a:rPr lang="en-US" sz="28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Himanshu Saxena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538803" y="8114719"/>
            <a:ext cx="1490149" cy="237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u="sng" dirty="0">
                <a:solidFill>
                  <a:schemeClr val="tx2">
                    <a:lumMod val="40000"/>
                    <a:lumOff val="60000"/>
                  </a:schemeClr>
                </a:solidFill>
                <a:latin typeface="Poppins"/>
                <a:ea typeface="Poppins"/>
                <a:cs typeface="Poppins"/>
                <a:sym typeface="Poppins"/>
                <a:hlinkClick r:id="rId6" tooltip="https://github.com/mentor-pranaya/-Dynamic-Player-Transfer-Value-Prediction-using-AI-and-Multi-source-Data-/tree/HimanshuSaxen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Hub Link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58246" y="-1743787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37288" y="1690048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555488" y="1985744"/>
            <a:ext cx="11177023" cy="7098895"/>
          </a:xfrm>
          <a:custGeom>
            <a:avLst/>
            <a:gdLst/>
            <a:ahLst/>
            <a:cxnLst/>
            <a:rect l="l" t="t" r="r" b="b"/>
            <a:pathLst>
              <a:path w="11177023" h="7098895">
                <a:moveTo>
                  <a:pt x="0" y="0"/>
                </a:moveTo>
                <a:lnTo>
                  <a:pt x="11177024" y="0"/>
                </a:lnTo>
                <a:lnTo>
                  <a:pt x="11177024" y="7098895"/>
                </a:lnTo>
                <a:lnTo>
                  <a:pt x="0" y="7098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3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37288" y="776229"/>
            <a:ext cx="11477651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COMPARISONS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58246" y="-1743787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37288" y="1690048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892137" y="1891760"/>
            <a:ext cx="7730734" cy="6503480"/>
          </a:xfrm>
          <a:custGeom>
            <a:avLst/>
            <a:gdLst/>
            <a:ahLst/>
            <a:cxnLst/>
            <a:rect l="l" t="t" r="r" b="b"/>
            <a:pathLst>
              <a:path w="7730734" h="6503480">
                <a:moveTo>
                  <a:pt x="0" y="0"/>
                </a:moveTo>
                <a:lnTo>
                  <a:pt x="7730733" y="0"/>
                </a:lnTo>
                <a:lnTo>
                  <a:pt x="7730733" y="6503480"/>
                </a:lnTo>
                <a:lnTo>
                  <a:pt x="0" y="6503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288" y="1804348"/>
            <a:ext cx="7775896" cy="8016388"/>
          </a:xfrm>
          <a:custGeom>
            <a:avLst/>
            <a:gdLst/>
            <a:ahLst/>
            <a:cxnLst/>
            <a:rect l="l" t="t" r="r" b="b"/>
            <a:pathLst>
              <a:path w="7775896" h="8016388">
                <a:moveTo>
                  <a:pt x="0" y="0"/>
                </a:moveTo>
                <a:lnTo>
                  <a:pt x="7775896" y="0"/>
                </a:lnTo>
                <a:lnTo>
                  <a:pt x="7775896" y="8016387"/>
                </a:lnTo>
                <a:lnTo>
                  <a:pt x="0" y="8016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37288" y="776229"/>
            <a:ext cx="16022012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COMPARISONS - HYPER PARAM. TUNING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17215" y="8870939"/>
            <a:ext cx="5880438" cy="66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3"/>
              </a:lnSpc>
            </a:pPr>
            <a:r>
              <a:rPr lang="en-US" sz="3752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5" tooltip="https://hpt-test.streamlit.app"/>
              </a:rPr>
              <a:t>https://hpt-test.streamlit.app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58246" y="-1743787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37288" y="1690048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598226" y="1994235"/>
            <a:ext cx="13551510" cy="7402513"/>
          </a:xfrm>
          <a:custGeom>
            <a:avLst/>
            <a:gdLst/>
            <a:ahLst/>
            <a:cxnLst/>
            <a:rect l="l" t="t" r="r" b="b"/>
            <a:pathLst>
              <a:path w="13551510" h="7402513">
                <a:moveTo>
                  <a:pt x="0" y="0"/>
                </a:moveTo>
                <a:lnTo>
                  <a:pt x="13551510" y="0"/>
                </a:lnTo>
                <a:lnTo>
                  <a:pt x="13551510" y="7402513"/>
                </a:lnTo>
                <a:lnTo>
                  <a:pt x="0" y="7402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37288" y="776229"/>
            <a:ext cx="11477651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COMPARISONS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58246" y="-1743787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37288" y="1690048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366398" y="1877873"/>
            <a:ext cx="10716167" cy="7755826"/>
          </a:xfrm>
          <a:custGeom>
            <a:avLst/>
            <a:gdLst/>
            <a:ahLst/>
            <a:cxnLst/>
            <a:rect l="l" t="t" r="r" b="b"/>
            <a:pathLst>
              <a:path w="10716167" h="7755826">
                <a:moveTo>
                  <a:pt x="0" y="0"/>
                </a:moveTo>
                <a:lnTo>
                  <a:pt x="10716167" y="0"/>
                </a:lnTo>
                <a:lnTo>
                  <a:pt x="10716167" y="7755826"/>
                </a:lnTo>
                <a:lnTo>
                  <a:pt x="0" y="7755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37288" y="776229"/>
            <a:ext cx="11477651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COMPARISONS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58246" y="-1743787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37288" y="1690048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356341" y="1882184"/>
            <a:ext cx="13575319" cy="7534302"/>
          </a:xfrm>
          <a:custGeom>
            <a:avLst/>
            <a:gdLst/>
            <a:ahLst/>
            <a:cxnLst/>
            <a:rect l="l" t="t" r="r" b="b"/>
            <a:pathLst>
              <a:path w="13575319" h="7534302">
                <a:moveTo>
                  <a:pt x="0" y="0"/>
                </a:moveTo>
                <a:lnTo>
                  <a:pt x="13575318" y="0"/>
                </a:lnTo>
                <a:lnTo>
                  <a:pt x="13575318" y="7534302"/>
                </a:lnTo>
                <a:lnTo>
                  <a:pt x="0" y="7534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37288" y="776229"/>
            <a:ext cx="11477651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COMPARISONS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9819" y="-3630544"/>
            <a:ext cx="21842778" cy="9261338"/>
          </a:xfrm>
          <a:custGeom>
            <a:avLst/>
            <a:gdLst/>
            <a:ahLst/>
            <a:cxnLst/>
            <a:rect l="l" t="t" r="r" b="b"/>
            <a:pathLst>
              <a:path w="21842778" h="926133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77482" y="1559232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897880" y="4810257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5897880" y="6571746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5897880" y="8618539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28700" y="3234952"/>
            <a:ext cx="1573335" cy="1575304"/>
          </a:xfrm>
          <a:custGeom>
            <a:avLst/>
            <a:gdLst/>
            <a:ahLst/>
            <a:cxnLst/>
            <a:rect l="l" t="t" r="r" b="b"/>
            <a:pathLst>
              <a:path w="1573335" h="1575304">
                <a:moveTo>
                  <a:pt x="0" y="0"/>
                </a:moveTo>
                <a:lnTo>
                  <a:pt x="1573335" y="0"/>
                </a:lnTo>
                <a:lnTo>
                  <a:pt x="1573335" y="1575305"/>
                </a:lnTo>
                <a:lnTo>
                  <a:pt x="0" y="1575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5907" y="5057907"/>
            <a:ext cx="1702825" cy="1489972"/>
          </a:xfrm>
          <a:custGeom>
            <a:avLst/>
            <a:gdLst/>
            <a:ahLst/>
            <a:cxnLst/>
            <a:rect l="l" t="t" r="r" b="b"/>
            <a:pathLst>
              <a:path w="1702825" h="1489972">
                <a:moveTo>
                  <a:pt x="0" y="0"/>
                </a:moveTo>
                <a:lnTo>
                  <a:pt x="1702825" y="0"/>
                </a:lnTo>
                <a:lnTo>
                  <a:pt x="1702825" y="1489972"/>
                </a:lnTo>
                <a:lnTo>
                  <a:pt x="0" y="1489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5907" y="6981321"/>
            <a:ext cx="1702825" cy="1512676"/>
          </a:xfrm>
          <a:custGeom>
            <a:avLst/>
            <a:gdLst/>
            <a:ahLst/>
            <a:cxnLst/>
            <a:rect l="l" t="t" r="r" b="b"/>
            <a:pathLst>
              <a:path w="1702825" h="1512676">
                <a:moveTo>
                  <a:pt x="0" y="0"/>
                </a:moveTo>
                <a:lnTo>
                  <a:pt x="1702825" y="0"/>
                </a:lnTo>
                <a:lnTo>
                  <a:pt x="1702825" y="1512676"/>
                </a:lnTo>
                <a:lnTo>
                  <a:pt x="0" y="15126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77482" y="645412"/>
            <a:ext cx="10601133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IMPACT AND SCOPE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10516" y="3177802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Scouting Optimization: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10516" y="3607882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Identify potentially undervalued assets and risk-adjust targets by factoring in injury frequency and negative sentiment trajectories.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10516" y="5000757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Negotiation Leverage: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10516" y="6972153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Squad Portfolio Planning: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10516" y="7335704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Utilize multi-window forecasts (3-step) for proactive squad value management, identifying optimal timing for player sales and recruitment.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7482" y="2612017"/>
            <a:ext cx="16432704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TransferIQ moves beyond simple prediction, serving as a critical decision-support tool across the football club's hierarchy.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10516" y="5430837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Enter negotiations with evidence-backed valuation ranges, understanding the key feature drivers (performance vs. sentiment) influencing the price.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7482" y="1822077"/>
            <a:ext cx="10601133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DRIVING </a:t>
            </a:r>
            <a:r>
              <a:rPr lang="en-US" sz="5600">
                <a:solidFill>
                  <a:srgbClr val="FFDE59"/>
                </a:solidFill>
                <a:latin typeface="Poppins Light"/>
                <a:ea typeface="Poppins Light"/>
                <a:cs typeface="Poppins Light"/>
                <a:sym typeface="Poppins Light"/>
              </a:rPr>
              <a:t>STRATEGIC </a:t>
            </a: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DECISIONS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477250" cy="10287000"/>
          </a:xfrm>
          <a:custGeom>
            <a:avLst/>
            <a:gdLst/>
            <a:ahLst/>
            <a:cxnLst/>
            <a:rect l="l" t="t" r="r" b="b"/>
            <a:pathLst>
              <a:path w="8477250" h="10287000">
                <a:moveTo>
                  <a:pt x="0" y="0"/>
                </a:moveTo>
                <a:lnTo>
                  <a:pt x="8477250" y="0"/>
                </a:lnTo>
                <a:lnTo>
                  <a:pt x="84772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05" b="-1180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10278" y="0"/>
            <a:ext cx="3876497" cy="10287000"/>
            <a:chOff x="0" y="0"/>
            <a:chExt cx="102097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0970" cy="2709333"/>
            </a:xfrm>
            <a:custGeom>
              <a:avLst/>
              <a:gdLst/>
              <a:ahLst/>
              <a:cxnLst/>
              <a:rect l="l" t="t" r="r" b="b"/>
              <a:pathLst>
                <a:path w="1020970" h="2709333">
                  <a:moveTo>
                    <a:pt x="0" y="0"/>
                  </a:moveTo>
                  <a:lnTo>
                    <a:pt x="1020970" y="0"/>
                  </a:lnTo>
                  <a:lnTo>
                    <a:pt x="102097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1020970" cy="2699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229776" y="-3103089"/>
            <a:ext cx="19353779" cy="8206002"/>
          </a:xfrm>
          <a:custGeom>
            <a:avLst/>
            <a:gdLst/>
            <a:ahLst/>
            <a:cxnLst/>
            <a:rect l="l" t="t" r="r" b="b"/>
            <a:pathLst>
              <a:path w="19353779" h="8206002">
                <a:moveTo>
                  <a:pt x="0" y="0"/>
                </a:moveTo>
                <a:lnTo>
                  <a:pt x="19353779" y="0"/>
                </a:lnTo>
                <a:lnTo>
                  <a:pt x="19353779" y="8206002"/>
                </a:lnTo>
                <a:lnTo>
                  <a:pt x="0" y="8206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38625" y="8480478"/>
            <a:ext cx="16475301" cy="6985528"/>
          </a:xfrm>
          <a:custGeom>
            <a:avLst/>
            <a:gdLst/>
            <a:ahLst/>
            <a:cxnLst/>
            <a:rect l="l" t="t" r="r" b="b"/>
            <a:pathLst>
              <a:path w="16475301" h="6985528">
                <a:moveTo>
                  <a:pt x="0" y="0"/>
                </a:moveTo>
                <a:lnTo>
                  <a:pt x="16475301" y="0"/>
                </a:lnTo>
                <a:lnTo>
                  <a:pt x="16475301" y="6985527"/>
                </a:lnTo>
                <a:lnTo>
                  <a:pt x="0" y="69855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9810750" y="1516878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9810750" y="603059"/>
            <a:ext cx="5905500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REFERENCES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0750" y="1958572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41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MATCH STATISTICS: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78648" y="2364337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99"/>
              </a:lnSpc>
            </a:pPr>
            <a:r>
              <a:rPr lang="en-US" sz="2099" u="sng" spc="419" dirty="0">
                <a:solidFill>
                  <a:schemeClr val="tx2">
                    <a:lumMod val="40000"/>
                    <a:lumOff val="6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  <a:hlinkClick r:id="rId4" tooltip="https://github.com/statsbomb/open-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STATSBOMB GIT HUB REPO</a:t>
            </a:r>
          </a:p>
        </p:txBody>
      </p:sp>
      <p:sp>
        <p:nvSpPr>
          <p:cNvPr id="12" name="AutoShape 12"/>
          <p:cNvSpPr/>
          <p:nvPr/>
        </p:nvSpPr>
        <p:spPr>
          <a:xfrm>
            <a:off x="9810750" y="2819772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9810750" y="3149617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41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PLAYERS LIST: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78648" y="3555382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99"/>
              </a:lnSpc>
            </a:pPr>
            <a:r>
              <a:rPr lang="en-US" sz="2099" u="sng" spc="419" dirty="0">
                <a:solidFill>
                  <a:schemeClr val="tx2">
                    <a:lumMod val="40000"/>
                    <a:lumOff val="6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  <a:hlinkClick r:id="rId5" tooltip="https://www.transfermarkt.com/navigation/wettbewerb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TRANSFERMARKET COMPETITIONS</a:t>
            </a:r>
          </a:p>
        </p:txBody>
      </p:sp>
      <p:sp>
        <p:nvSpPr>
          <p:cNvPr id="15" name="AutoShape 15"/>
          <p:cNvSpPr/>
          <p:nvPr/>
        </p:nvSpPr>
        <p:spPr>
          <a:xfrm>
            <a:off x="9810750" y="4010817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9810750" y="4344192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41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HISTORIC MARKET VALUES: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78648" y="4749956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99"/>
              </a:lnSpc>
            </a:pPr>
            <a:r>
              <a:rPr lang="en-US" sz="2099" u="sng" spc="419" dirty="0">
                <a:solidFill>
                  <a:schemeClr val="tx2">
                    <a:lumMod val="40000"/>
                    <a:lumOff val="6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  <a:hlinkClick r:id="rId6" tooltip="https://www.transfermarkt.com/spieler/transfers/spieler/75403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TRANSFERMARKT HISTORY</a:t>
            </a:r>
          </a:p>
        </p:txBody>
      </p:sp>
      <p:sp>
        <p:nvSpPr>
          <p:cNvPr id="18" name="AutoShape 18"/>
          <p:cNvSpPr/>
          <p:nvPr/>
        </p:nvSpPr>
        <p:spPr>
          <a:xfrm>
            <a:off x="9810750" y="5205392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9810750" y="5538767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41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PLAYER INJURY DATA: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78648" y="5944531"/>
            <a:ext cx="5905500" cy="27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99"/>
              </a:lnSpc>
            </a:pPr>
            <a:r>
              <a:rPr lang="en-US" sz="2099" u="sng" spc="419" dirty="0">
                <a:solidFill>
                  <a:schemeClr val="tx2">
                    <a:lumMod val="40000"/>
                    <a:lumOff val="6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  <a:hlinkClick r:id="rId7" tooltip="https://www.transfermarkt.com/spieler/verletzungen/spieler/28396/page/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TRANSFERMARKT INJURY HISTORY</a:t>
            </a:r>
            <a:endParaRPr lang="en-US" sz="2099" spc="419" dirty="0">
              <a:solidFill>
                <a:schemeClr val="tx2">
                  <a:lumMod val="40000"/>
                  <a:lumOff val="60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9810750" y="6399966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9810750" y="6733341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41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PLAYER SENTIMENTS: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78648" y="7139106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99"/>
              </a:lnSpc>
            </a:pPr>
            <a:r>
              <a:rPr lang="en-US" sz="2099" u="sng" spc="419">
                <a:solidFill>
                  <a:schemeClr val="tx2">
                    <a:lumMod val="40000"/>
                    <a:lumOff val="60000"/>
                  </a:schemeClr>
                </a:solidFill>
                <a:latin typeface="Poppins"/>
                <a:ea typeface="Poppins"/>
                <a:cs typeface="Poppins"/>
                <a:sym typeface="Poppins"/>
                <a:hlinkClick r:id="rId8" tooltip="https://www.reddit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REDDIT DISCUSISIONS</a:t>
            </a:r>
          </a:p>
        </p:txBody>
      </p:sp>
      <p:sp>
        <p:nvSpPr>
          <p:cNvPr id="24" name="AutoShape 24"/>
          <p:cNvSpPr/>
          <p:nvPr/>
        </p:nvSpPr>
        <p:spPr>
          <a:xfrm>
            <a:off x="9810750" y="7594541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9810750" y="7927916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41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PROJECT CODE: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378648" y="8333681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99"/>
              </a:lnSpc>
            </a:pPr>
            <a:r>
              <a:rPr lang="en-US" sz="2099" u="sng" spc="419" dirty="0">
                <a:solidFill>
                  <a:schemeClr val="tx2">
                    <a:lumMod val="40000"/>
                    <a:lumOff val="6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  <a:hlinkClick r:id="rId9" tooltip="https://github.com/mentor-pranaya/-Dynamic-Player-Transfer-Value-Prediction-using-AI-and-Multi-source-Data-/tree/HimanshuSaxen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HUB REPOSITORY</a:t>
            </a:r>
          </a:p>
        </p:txBody>
      </p:sp>
      <p:sp>
        <p:nvSpPr>
          <p:cNvPr id="27" name="AutoShape 27"/>
          <p:cNvSpPr/>
          <p:nvPr/>
        </p:nvSpPr>
        <p:spPr>
          <a:xfrm>
            <a:off x="9810750" y="8789116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9819" y="-3630544"/>
            <a:ext cx="21842778" cy="9261338"/>
          </a:xfrm>
          <a:custGeom>
            <a:avLst/>
            <a:gdLst/>
            <a:ahLst/>
            <a:cxnLst/>
            <a:rect l="l" t="t" r="r" b="b"/>
            <a:pathLst>
              <a:path w="21842778" h="926133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70173" y="2766603"/>
            <a:ext cx="5267363" cy="4753795"/>
          </a:xfrm>
          <a:custGeom>
            <a:avLst/>
            <a:gdLst/>
            <a:ahLst/>
            <a:cxnLst/>
            <a:rect l="l" t="t" r="r" b="b"/>
            <a:pathLst>
              <a:path w="5267363" h="4753795">
                <a:moveTo>
                  <a:pt x="0" y="0"/>
                </a:moveTo>
                <a:lnTo>
                  <a:pt x="5267363" y="0"/>
                </a:lnTo>
                <a:lnTo>
                  <a:pt x="5267363" y="4753794"/>
                </a:lnTo>
                <a:lnTo>
                  <a:pt x="0" y="4753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50464" y="2766603"/>
            <a:ext cx="4189282" cy="4753795"/>
          </a:xfrm>
          <a:custGeom>
            <a:avLst/>
            <a:gdLst/>
            <a:ahLst/>
            <a:cxnLst/>
            <a:rect l="l" t="t" r="r" b="b"/>
            <a:pathLst>
              <a:path w="4189282" h="4753795">
                <a:moveTo>
                  <a:pt x="0" y="0"/>
                </a:moveTo>
                <a:lnTo>
                  <a:pt x="4189282" y="0"/>
                </a:lnTo>
                <a:lnTo>
                  <a:pt x="4189282" y="4753794"/>
                </a:lnTo>
                <a:lnTo>
                  <a:pt x="0" y="47537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4134" y="1702613"/>
            <a:ext cx="16230600" cy="6881774"/>
          </a:xfrm>
          <a:custGeom>
            <a:avLst/>
            <a:gdLst/>
            <a:ahLst/>
            <a:cxnLst/>
            <a:rect l="l" t="t" r="r" b="b"/>
            <a:pathLst>
              <a:path w="16230600" h="6881774">
                <a:moveTo>
                  <a:pt x="0" y="0"/>
                </a:moveTo>
                <a:lnTo>
                  <a:pt x="16230600" y="0"/>
                </a:lnTo>
                <a:lnTo>
                  <a:pt x="16230600" y="6881774"/>
                </a:lnTo>
                <a:lnTo>
                  <a:pt x="0" y="6881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5835" y="375275"/>
            <a:ext cx="9685845" cy="404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9"/>
              </a:lnSpc>
            </a:pPr>
            <a:r>
              <a:rPr lang="en-US" sz="2809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TransferIQ Player Transfer Prediction: </a:t>
            </a:r>
            <a:r>
              <a:rPr lang="en-US" sz="28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Demonstration</a:t>
            </a:r>
          </a:p>
        </p:txBody>
      </p:sp>
      <p:pic>
        <p:nvPicPr>
          <p:cNvPr id="4" name="Online Media 3" title="TransferIQ Player Prediction Model Demonstration">
            <a:hlinkClick r:id="" action="ppaction://media"/>
            <a:extLst>
              <a:ext uri="{FF2B5EF4-FFF2-40B4-BE49-F238E27FC236}">
                <a16:creationId xmlns:a16="http://schemas.microsoft.com/office/drawing/2014/main" id="{17148895-EF79-0635-E88D-11817D08374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28700" y="780016"/>
            <a:ext cx="16230600" cy="9156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71750" y="1952625"/>
            <a:ext cx="7026020" cy="79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TABLE OF CONTENTS</a:t>
            </a:r>
          </a:p>
        </p:txBody>
      </p:sp>
      <p:sp>
        <p:nvSpPr>
          <p:cNvPr id="3" name="Freeform 3"/>
          <p:cNvSpPr/>
          <p:nvPr/>
        </p:nvSpPr>
        <p:spPr>
          <a:xfrm>
            <a:off x="-977686" y="2980744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71749" y="3428419"/>
            <a:ext cx="485705" cy="422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21844" y="3512861"/>
            <a:ext cx="2939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Project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10750" y="3428420"/>
            <a:ext cx="750094" cy="422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0844" y="3512861"/>
            <a:ext cx="3701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Key Implementation Highlights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71750" y="4602152"/>
            <a:ext cx="485705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1844" y="4686593"/>
            <a:ext cx="2939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Sources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0750" y="4602152"/>
            <a:ext cx="506016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60844" y="4686593"/>
            <a:ext cx="3701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Comparisons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71750" y="5775885"/>
            <a:ext cx="491012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21844" y="5860326"/>
            <a:ext cx="2939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Methodology Overview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10750" y="5775885"/>
            <a:ext cx="506016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60844" y="5860326"/>
            <a:ext cx="2939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Impact &amp; Scope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71750" y="6949618"/>
            <a:ext cx="502444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21844" y="7034059"/>
            <a:ext cx="2939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Processing Pipeline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10750" y="6949618"/>
            <a:ext cx="506016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60844" y="7034059"/>
            <a:ext cx="2939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References</a:t>
            </a:r>
          </a:p>
        </p:txBody>
      </p:sp>
      <p:sp>
        <p:nvSpPr>
          <p:cNvPr id="20" name="AutoShape 20"/>
          <p:cNvSpPr/>
          <p:nvPr/>
        </p:nvSpPr>
        <p:spPr>
          <a:xfrm>
            <a:off x="2571750" y="4227389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9810750" y="4227389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2571750" y="5401122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9810750" y="5401122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2571750" y="6574855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9810750" y="6574855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2571750" y="7748588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9810750" y="7748588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29"/>
          <p:cNvSpPr txBox="1"/>
          <p:nvPr/>
        </p:nvSpPr>
        <p:spPr>
          <a:xfrm>
            <a:off x="2571750" y="8128113"/>
            <a:ext cx="502444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321844" y="8212554"/>
            <a:ext cx="2939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Development</a:t>
            </a:r>
          </a:p>
        </p:txBody>
      </p:sp>
      <p:sp>
        <p:nvSpPr>
          <p:cNvPr id="31" name="AutoShape 31"/>
          <p:cNvSpPr/>
          <p:nvPr/>
        </p:nvSpPr>
        <p:spPr>
          <a:xfrm>
            <a:off x="2571750" y="8927083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998142" cy="10287000"/>
          </a:xfrm>
          <a:custGeom>
            <a:avLst/>
            <a:gdLst/>
            <a:ahLst/>
            <a:cxnLst/>
            <a:rect l="l" t="t" r="r" b="b"/>
            <a:pathLst>
              <a:path w="7998142" h="10287000">
                <a:moveTo>
                  <a:pt x="0" y="0"/>
                </a:moveTo>
                <a:lnTo>
                  <a:pt x="7998142" y="0"/>
                </a:lnTo>
                <a:lnTo>
                  <a:pt x="79981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10278" y="0"/>
            <a:ext cx="3876497" cy="10287000"/>
            <a:chOff x="0" y="0"/>
            <a:chExt cx="102097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0970" cy="2709333"/>
            </a:xfrm>
            <a:custGeom>
              <a:avLst/>
              <a:gdLst/>
              <a:ahLst/>
              <a:cxnLst/>
              <a:rect l="l" t="t" r="r" b="b"/>
              <a:pathLst>
                <a:path w="1020970" h="2709333">
                  <a:moveTo>
                    <a:pt x="0" y="0"/>
                  </a:moveTo>
                  <a:lnTo>
                    <a:pt x="1020970" y="0"/>
                  </a:lnTo>
                  <a:lnTo>
                    <a:pt x="102097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1020970" cy="2699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7881015" y="-1112315"/>
            <a:ext cx="16230600" cy="6881774"/>
          </a:xfrm>
          <a:custGeom>
            <a:avLst/>
            <a:gdLst/>
            <a:ahLst/>
            <a:cxnLst/>
            <a:rect l="l" t="t" r="r" b="b"/>
            <a:pathLst>
              <a:path w="16230600" h="6881774">
                <a:moveTo>
                  <a:pt x="16230600" y="0"/>
                </a:moveTo>
                <a:lnTo>
                  <a:pt x="0" y="0"/>
                </a:lnTo>
                <a:lnTo>
                  <a:pt x="0" y="6881774"/>
                </a:lnTo>
                <a:lnTo>
                  <a:pt x="16230600" y="688177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7881015" y="1990144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7881015" y="1076325"/>
            <a:ext cx="7011582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PROJECT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81015" y="2271422"/>
            <a:ext cx="9378285" cy="111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TransferIQ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 platform that unifies on-field performance, injury status, social sentiment, and market data to predict dynamic transfer values using advanced machine learning models.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1015" y="3684932"/>
            <a:ext cx="4954821" cy="50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8"/>
              </a:lnSpc>
            </a:pPr>
            <a:r>
              <a:rPr lang="en-US" sz="2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Problem: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81015" y="4396638"/>
            <a:ext cx="9378285" cy="260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Player transfer valuation is a multi-factor, dynamic, and high-impact decision area in professional sports.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Current market values rely heavily on manual scouting and subjective assessment.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TransferIQ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introduces a data-driven, AI-powered forecasting system combining performance, sentiment, injury, and historical data.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1015" y="8214942"/>
            <a:ext cx="9378285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Goal: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Predict player transfer values with high accuracy using multi-source data and AI models.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58246" y="-1743787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530011" y="1718623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605870" y="2123740"/>
            <a:ext cx="2686391" cy="2686391"/>
          </a:xfrm>
          <a:custGeom>
            <a:avLst/>
            <a:gdLst/>
            <a:ahLst/>
            <a:cxnLst/>
            <a:rect l="l" t="t" r="r" b="b"/>
            <a:pathLst>
              <a:path w="2686391" h="2686391">
                <a:moveTo>
                  <a:pt x="0" y="0"/>
                </a:moveTo>
                <a:lnTo>
                  <a:pt x="2686391" y="0"/>
                </a:lnTo>
                <a:lnTo>
                  <a:pt x="2686391" y="2686392"/>
                </a:lnTo>
                <a:lnTo>
                  <a:pt x="0" y="268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49022" y="2123740"/>
            <a:ext cx="2803989" cy="2803989"/>
          </a:xfrm>
          <a:custGeom>
            <a:avLst/>
            <a:gdLst/>
            <a:ahLst/>
            <a:cxnLst/>
            <a:rect l="l" t="t" r="r" b="b"/>
            <a:pathLst>
              <a:path w="2803989" h="2803989">
                <a:moveTo>
                  <a:pt x="0" y="0"/>
                </a:moveTo>
                <a:lnTo>
                  <a:pt x="2803989" y="0"/>
                </a:lnTo>
                <a:lnTo>
                  <a:pt x="2803989" y="2803989"/>
                </a:lnTo>
                <a:lnTo>
                  <a:pt x="0" y="2803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09772" y="2123740"/>
            <a:ext cx="2803989" cy="2803989"/>
          </a:xfrm>
          <a:custGeom>
            <a:avLst/>
            <a:gdLst/>
            <a:ahLst/>
            <a:cxnLst/>
            <a:rect l="l" t="t" r="r" b="b"/>
            <a:pathLst>
              <a:path w="2803989" h="2803989">
                <a:moveTo>
                  <a:pt x="0" y="0"/>
                </a:moveTo>
                <a:lnTo>
                  <a:pt x="2803989" y="0"/>
                </a:lnTo>
                <a:lnTo>
                  <a:pt x="2803989" y="2803989"/>
                </a:lnTo>
                <a:lnTo>
                  <a:pt x="0" y="2803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12261" y="2123740"/>
            <a:ext cx="2751407" cy="2816416"/>
          </a:xfrm>
          <a:custGeom>
            <a:avLst/>
            <a:gdLst/>
            <a:ahLst/>
            <a:cxnLst/>
            <a:rect l="l" t="t" r="r" b="b"/>
            <a:pathLst>
              <a:path w="2751407" h="2816416">
                <a:moveTo>
                  <a:pt x="0" y="0"/>
                </a:moveTo>
                <a:lnTo>
                  <a:pt x="2751407" y="0"/>
                </a:lnTo>
                <a:lnTo>
                  <a:pt x="2751407" y="2816416"/>
                </a:lnTo>
                <a:lnTo>
                  <a:pt x="0" y="2816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651" t="-11274" r="-58656" b="-9477"/>
            </a:stretch>
          </a:blipFill>
        </p:spPr>
      </p:sp>
      <p:grpSp>
        <p:nvGrpSpPr>
          <p:cNvPr id="8" name="Group 8"/>
          <p:cNvGrpSpPr/>
          <p:nvPr/>
        </p:nvGrpSpPr>
        <p:grpSpPr>
          <a:xfrm rot="5400000">
            <a:off x="3056515" y="2755880"/>
            <a:ext cx="1712417" cy="2765425"/>
            <a:chOff x="0" y="0"/>
            <a:chExt cx="451007" cy="7283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1007" cy="728342"/>
            </a:xfrm>
            <a:custGeom>
              <a:avLst/>
              <a:gdLst/>
              <a:ahLst/>
              <a:cxnLst/>
              <a:rect l="l" t="t" r="r" b="b"/>
              <a:pathLst>
                <a:path w="451007" h="728342">
                  <a:moveTo>
                    <a:pt x="0" y="0"/>
                  </a:moveTo>
                  <a:lnTo>
                    <a:pt x="451007" y="0"/>
                  </a:lnTo>
                  <a:lnTo>
                    <a:pt x="451007" y="728342"/>
                  </a:lnTo>
                  <a:lnTo>
                    <a:pt x="0" y="728342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451007" cy="718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6496395" y="2735010"/>
            <a:ext cx="1712417" cy="2807164"/>
            <a:chOff x="0" y="0"/>
            <a:chExt cx="451007" cy="7393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1007" cy="739335"/>
            </a:xfrm>
            <a:custGeom>
              <a:avLst/>
              <a:gdLst/>
              <a:ahLst/>
              <a:cxnLst/>
              <a:rect l="l" t="t" r="r" b="b"/>
              <a:pathLst>
                <a:path w="451007" h="739335">
                  <a:moveTo>
                    <a:pt x="0" y="0"/>
                  </a:moveTo>
                  <a:lnTo>
                    <a:pt x="451007" y="0"/>
                  </a:lnTo>
                  <a:lnTo>
                    <a:pt x="451007" y="739335"/>
                  </a:lnTo>
                  <a:lnTo>
                    <a:pt x="0" y="73933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451007" cy="729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9955558" y="2736598"/>
            <a:ext cx="1712417" cy="2803989"/>
            <a:chOff x="0" y="0"/>
            <a:chExt cx="451007" cy="7384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1007" cy="738499"/>
            </a:xfrm>
            <a:custGeom>
              <a:avLst/>
              <a:gdLst/>
              <a:ahLst/>
              <a:cxnLst/>
              <a:rect l="l" t="t" r="r" b="b"/>
              <a:pathLst>
                <a:path w="451007" h="738499">
                  <a:moveTo>
                    <a:pt x="0" y="0"/>
                  </a:moveTo>
                  <a:lnTo>
                    <a:pt x="451007" y="0"/>
                  </a:lnTo>
                  <a:lnTo>
                    <a:pt x="451007" y="738499"/>
                  </a:lnTo>
                  <a:lnTo>
                    <a:pt x="0" y="738499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9525"/>
              <a:ext cx="451007" cy="728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13435590" y="2755880"/>
            <a:ext cx="1712417" cy="2765425"/>
            <a:chOff x="0" y="0"/>
            <a:chExt cx="451007" cy="7283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51007" cy="728342"/>
            </a:xfrm>
            <a:custGeom>
              <a:avLst/>
              <a:gdLst/>
              <a:ahLst/>
              <a:cxnLst/>
              <a:rect l="l" t="t" r="r" b="b"/>
              <a:pathLst>
                <a:path w="451007" h="728342">
                  <a:moveTo>
                    <a:pt x="0" y="0"/>
                  </a:moveTo>
                  <a:lnTo>
                    <a:pt x="451007" y="0"/>
                  </a:lnTo>
                  <a:lnTo>
                    <a:pt x="451007" y="728342"/>
                  </a:lnTo>
                  <a:lnTo>
                    <a:pt x="0" y="728342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9525"/>
              <a:ext cx="451007" cy="718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530011" y="804804"/>
            <a:ext cx="5905500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SOURCES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47640" y="5039568"/>
            <a:ext cx="2541141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Performance Data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88008" y="5039568"/>
            <a:ext cx="216500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Market Data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48758" y="5039568"/>
            <a:ext cx="26032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Injury &amp; Availability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509508" y="5039568"/>
            <a:ext cx="2519784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 Signals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50393" y="4975751"/>
            <a:ext cx="597247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90761" y="4975751"/>
            <a:ext cx="597247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51511" y="4975751"/>
            <a:ext cx="597247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912261" y="4975751"/>
            <a:ext cx="597247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642153" y="5640596"/>
            <a:ext cx="2541141" cy="334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StatsBomb Open Data (events, lineups, matches) provided 3,464 event files, enabling robust feature engineering of per-90 metrics.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90761" y="5640596"/>
            <a:ext cx="2541141" cy="334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Transfermarkt values scraped across 11 major competitions, processing data for over 1,550 unique players, providing the target variable.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51511" y="5640596"/>
            <a:ext cx="2541141" cy="3718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Curated injury data, complemented by Transfermarkt injury logs, rescraped and normalized to define critical player availability signals.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912261" y="5640596"/>
            <a:ext cx="2541141" cy="3718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Reddit data, collected using web scraping, scored using TextBlob, aggregated to capture market and fan perception impacting value.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9819" y="-3630544"/>
            <a:ext cx="21842778" cy="9261338"/>
          </a:xfrm>
          <a:custGeom>
            <a:avLst/>
            <a:gdLst/>
            <a:ahLst/>
            <a:cxnLst/>
            <a:rect l="l" t="t" r="r" b="b"/>
            <a:pathLst>
              <a:path w="21842778" h="926133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77482" y="1559232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177482" y="1898484"/>
            <a:ext cx="1621250" cy="1656450"/>
          </a:xfrm>
          <a:custGeom>
            <a:avLst/>
            <a:gdLst/>
            <a:ahLst/>
            <a:cxnLst/>
            <a:rect l="l" t="t" r="r" b="b"/>
            <a:pathLst>
              <a:path w="1621250" h="1656450">
                <a:moveTo>
                  <a:pt x="0" y="0"/>
                </a:moveTo>
                <a:lnTo>
                  <a:pt x="1621250" y="0"/>
                </a:lnTo>
                <a:lnTo>
                  <a:pt x="1621250" y="1656450"/>
                </a:lnTo>
                <a:lnTo>
                  <a:pt x="0" y="1656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897880" y="3607139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5897880" y="5449143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5897880" y="7291148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177482" y="7424498"/>
            <a:ext cx="1621250" cy="1656450"/>
          </a:xfrm>
          <a:custGeom>
            <a:avLst/>
            <a:gdLst/>
            <a:ahLst/>
            <a:cxnLst/>
            <a:rect l="l" t="t" r="r" b="b"/>
            <a:pathLst>
              <a:path w="1621250" h="1656450">
                <a:moveTo>
                  <a:pt x="0" y="0"/>
                </a:moveTo>
                <a:lnTo>
                  <a:pt x="1621250" y="0"/>
                </a:lnTo>
                <a:lnTo>
                  <a:pt x="1621250" y="1656449"/>
                </a:lnTo>
                <a:lnTo>
                  <a:pt x="0" y="1656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5897880" y="9133152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177482" y="3793379"/>
            <a:ext cx="1621250" cy="1621250"/>
          </a:xfrm>
          <a:custGeom>
            <a:avLst/>
            <a:gdLst/>
            <a:ahLst/>
            <a:cxnLst/>
            <a:rect l="l" t="t" r="r" b="b"/>
            <a:pathLst>
              <a:path w="1621250" h="1621250">
                <a:moveTo>
                  <a:pt x="0" y="0"/>
                </a:moveTo>
                <a:lnTo>
                  <a:pt x="1621250" y="0"/>
                </a:lnTo>
                <a:lnTo>
                  <a:pt x="1621250" y="1621250"/>
                </a:lnTo>
                <a:lnTo>
                  <a:pt x="0" y="1621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65364" y="5635383"/>
            <a:ext cx="1333663" cy="1531346"/>
          </a:xfrm>
          <a:custGeom>
            <a:avLst/>
            <a:gdLst/>
            <a:ahLst/>
            <a:cxnLst/>
            <a:rect l="l" t="t" r="r" b="b"/>
            <a:pathLst>
              <a:path w="1333663" h="1531346">
                <a:moveTo>
                  <a:pt x="0" y="0"/>
                </a:moveTo>
                <a:lnTo>
                  <a:pt x="1333663" y="0"/>
                </a:lnTo>
                <a:lnTo>
                  <a:pt x="1333663" y="1531346"/>
                </a:lnTo>
                <a:lnTo>
                  <a:pt x="0" y="1531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77482" y="645412"/>
            <a:ext cx="10601133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METHODOLOGY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10516" y="1894224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Data Collection and Processing: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10516" y="2324304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is scraped, loaded, and stored in MySQL, providing a normalized foundation for players, clubs, and historic values.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10516" y="3736229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Feature Creation: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10516" y="4166309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Creation of performance per-90, trend features, injury signals, contract proxies, and aggregated sentiment scores.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10516" y="5578233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Model Stack: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10516" y="6008313"/>
            <a:ext cx="13848784" cy="111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Univariate LSTM for baseline forecasting [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Historic Market Values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]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Multivariate LSTM (Encoder–Decoder) for multi-step prediction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XGBoost Ensemble for refined accuracy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10516" y="7420238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Integration &amp; Visualization: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10516" y="7850317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Streamlit dashboard for interactive results.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interface for real-time predictions, comparative analysis, and hyperparameter optimisation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56516" y="0"/>
            <a:ext cx="10029987" cy="10029987"/>
          </a:xfrm>
          <a:custGeom>
            <a:avLst/>
            <a:gdLst/>
            <a:ahLst/>
            <a:cxnLst/>
            <a:rect l="l" t="t" r="r" b="b"/>
            <a:pathLst>
              <a:path w="10029987" h="10029987">
                <a:moveTo>
                  <a:pt x="0" y="0"/>
                </a:moveTo>
                <a:lnTo>
                  <a:pt x="10029986" y="0"/>
                </a:lnTo>
                <a:lnTo>
                  <a:pt x="10029986" y="10029987"/>
                </a:lnTo>
                <a:lnTo>
                  <a:pt x="0" y="10029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10278" y="0"/>
            <a:ext cx="3876497" cy="10287000"/>
            <a:chOff x="0" y="0"/>
            <a:chExt cx="102097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0970" cy="2709333"/>
            </a:xfrm>
            <a:custGeom>
              <a:avLst/>
              <a:gdLst/>
              <a:ahLst/>
              <a:cxnLst/>
              <a:rect l="l" t="t" r="r" b="b"/>
              <a:pathLst>
                <a:path w="1020970" h="2709333">
                  <a:moveTo>
                    <a:pt x="0" y="0"/>
                  </a:moveTo>
                  <a:lnTo>
                    <a:pt x="1020970" y="0"/>
                  </a:lnTo>
                  <a:lnTo>
                    <a:pt x="102097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1020970" cy="2699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7881015" y="-1112315"/>
            <a:ext cx="16230600" cy="6881774"/>
          </a:xfrm>
          <a:custGeom>
            <a:avLst/>
            <a:gdLst/>
            <a:ahLst/>
            <a:cxnLst/>
            <a:rect l="l" t="t" r="r" b="b"/>
            <a:pathLst>
              <a:path w="16230600" h="6881774">
                <a:moveTo>
                  <a:pt x="16230600" y="0"/>
                </a:moveTo>
                <a:lnTo>
                  <a:pt x="0" y="0"/>
                </a:lnTo>
                <a:lnTo>
                  <a:pt x="0" y="6881774"/>
                </a:lnTo>
                <a:lnTo>
                  <a:pt x="16230600" y="688177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7881015" y="1990144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7881015" y="1076325"/>
            <a:ext cx="9378285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PROCESSING PIPELINE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81015" y="2271422"/>
            <a:ext cx="9378285" cy="223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collection →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Cleaning 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→ Feature engineering →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Sentiment analysis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→ Database integration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MySQL 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used for unified querying and feature merging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12 million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rows processed from StatsBomb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 1500 unique players scraped from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Trasnfermarkt 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historic market data.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1015" y="4837457"/>
            <a:ext cx="4689143" cy="46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2"/>
              </a:lnSpc>
            </a:pPr>
            <a:r>
              <a:rPr lang="en-US" sz="2601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Performance Metrics: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81015" y="5263413"/>
            <a:ext cx="9378285" cy="111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Creation of per-90 metrics (e.g., shots, pressures, passes) derived directly from event-level StatsBomb data, capturing form and work rate.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1015" y="6615393"/>
            <a:ext cx="4689143" cy="46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2"/>
              </a:lnSpc>
            </a:pPr>
            <a:r>
              <a:rPr lang="en-US" sz="2601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Injury Data: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81015" y="7041349"/>
            <a:ext cx="9378285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Metrics like “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Total Injuries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”, “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Avg. Days Out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”, and “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Days Since Last Injury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” provide critical signals on player durability and risk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81015" y="8026234"/>
            <a:ext cx="4689143" cy="46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2"/>
              </a:lnSpc>
            </a:pPr>
            <a:r>
              <a:rPr lang="en-US" sz="2601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Sentiment Aggregation: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81015" y="8452190"/>
            <a:ext cx="9378285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TextBlob sentiment scores aggregated to capture the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evolving public perception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of a player, a key market driver.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9819" y="-3630544"/>
            <a:ext cx="21842778" cy="9261338"/>
          </a:xfrm>
          <a:custGeom>
            <a:avLst/>
            <a:gdLst/>
            <a:ahLst/>
            <a:cxnLst/>
            <a:rect l="l" t="t" r="r" b="b"/>
            <a:pathLst>
              <a:path w="21842778" h="926133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77482" y="1559232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897880" y="3526679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5897880" y="5713169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5897880" y="7454804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5897880" y="9296809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265364" y="2110442"/>
            <a:ext cx="1533368" cy="1533368"/>
          </a:xfrm>
          <a:custGeom>
            <a:avLst/>
            <a:gdLst/>
            <a:ahLst/>
            <a:cxnLst/>
            <a:rect l="l" t="t" r="r" b="b"/>
            <a:pathLst>
              <a:path w="1533368" h="1533368">
                <a:moveTo>
                  <a:pt x="0" y="0"/>
                </a:moveTo>
                <a:lnTo>
                  <a:pt x="1533368" y="0"/>
                </a:lnTo>
                <a:lnTo>
                  <a:pt x="1533368" y="1533368"/>
                </a:lnTo>
                <a:lnTo>
                  <a:pt x="0" y="1533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65364" y="3896401"/>
            <a:ext cx="1533368" cy="1297613"/>
          </a:xfrm>
          <a:custGeom>
            <a:avLst/>
            <a:gdLst/>
            <a:ahLst/>
            <a:cxnLst/>
            <a:rect l="l" t="t" r="r" b="b"/>
            <a:pathLst>
              <a:path w="1533368" h="1297613">
                <a:moveTo>
                  <a:pt x="0" y="0"/>
                </a:moveTo>
                <a:lnTo>
                  <a:pt x="1533368" y="0"/>
                </a:lnTo>
                <a:lnTo>
                  <a:pt x="1533368" y="1297612"/>
                </a:lnTo>
                <a:lnTo>
                  <a:pt x="0" y="1297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65364" y="5794451"/>
            <a:ext cx="1533368" cy="1539784"/>
          </a:xfrm>
          <a:custGeom>
            <a:avLst/>
            <a:gdLst/>
            <a:ahLst/>
            <a:cxnLst/>
            <a:rect l="l" t="t" r="r" b="b"/>
            <a:pathLst>
              <a:path w="1533368" h="1539784">
                <a:moveTo>
                  <a:pt x="0" y="0"/>
                </a:moveTo>
                <a:lnTo>
                  <a:pt x="1533368" y="0"/>
                </a:lnTo>
                <a:lnTo>
                  <a:pt x="1533368" y="1539783"/>
                </a:lnTo>
                <a:lnTo>
                  <a:pt x="0" y="15397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32039" y="7772384"/>
            <a:ext cx="1325156" cy="1649572"/>
          </a:xfrm>
          <a:custGeom>
            <a:avLst/>
            <a:gdLst/>
            <a:ahLst/>
            <a:cxnLst/>
            <a:rect l="l" t="t" r="r" b="b"/>
            <a:pathLst>
              <a:path w="1325156" h="1649572">
                <a:moveTo>
                  <a:pt x="0" y="0"/>
                </a:moveTo>
                <a:lnTo>
                  <a:pt x="1325157" y="0"/>
                </a:lnTo>
                <a:lnTo>
                  <a:pt x="1325157" y="1649573"/>
                </a:lnTo>
                <a:lnTo>
                  <a:pt x="0" y="16495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77482" y="645412"/>
            <a:ext cx="10601133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DEVELOPMENT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10516" y="1894224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Univariate LSTM: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10516" y="2324304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Establishes the temporal baseline, focusing solely on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 historical market value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trends, stabilized via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seeded initialization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10516" y="3717179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Multivariate LSTM (11 Parameters):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10516" y="5808419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Encoder-Decoder LSTM: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10516" y="6171970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Enables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multi-step recursive forecasts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player, vital for long-term squad planning and negotiation preparation.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10516" y="7583894"/>
            <a:ext cx="5733484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Ensemble (Seq2Seq LSTM + XGBoost)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10516" y="8013974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 layer where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XGBoost learns over LSTM features 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 residuals, delivering calibrated, low-error final predictions.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10516" y="4147259"/>
            <a:ext cx="13848784" cy="1489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Significantly improves error and stability by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incorporating external factors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like injury status, sentiment, and workload metrics. The model uses: </a:t>
            </a:r>
            <a:r>
              <a:rPr lang="en-US" sz="2100" i="1">
                <a:solidFill>
                  <a:srgbClr val="FFDE59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Current Market Value, Historic Market Values, Total Injuries, Sentiment Mean, Avg Cards Per Match, Avg Days Out, Recent Injury, Days Since Last Injury, Minutes Played, Shots Per90 </a:t>
            </a:r>
            <a:r>
              <a:rPr lang="en-US" sz="2100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and</a:t>
            </a:r>
            <a:r>
              <a:rPr lang="en-US" sz="2100" i="1">
                <a:solidFill>
                  <a:srgbClr val="FFDE59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Pressures Per90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as extensive list of parameters.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58246" y="-1743787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37288" y="1690048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324345" y="5061828"/>
            <a:ext cx="403695" cy="213958"/>
          </a:xfrm>
          <a:custGeom>
            <a:avLst/>
            <a:gdLst/>
            <a:ahLst/>
            <a:cxnLst/>
            <a:rect l="l" t="t" r="r" b="b"/>
            <a:pathLst>
              <a:path w="403695" h="213958">
                <a:moveTo>
                  <a:pt x="0" y="0"/>
                </a:moveTo>
                <a:lnTo>
                  <a:pt x="403695" y="0"/>
                </a:lnTo>
                <a:lnTo>
                  <a:pt x="403695" y="213958"/>
                </a:lnTo>
                <a:lnTo>
                  <a:pt x="0" y="213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19642" y="5163445"/>
            <a:ext cx="403695" cy="213958"/>
          </a:xfrm>
          <a:custGeom>
            <a:avLst/>
            <a:gdLst/>
            <a:ahLst/>
            <a:cxnLst/>
            <a:rect l="l" t="t" r="r" b="b"/>
            <a:pathLst>
              <a:path w="403695" h="213958">
                <a:moveTo>
                  <a:pt x="0" y="0"/>
                </a:moveTo>
                <a:lnTo>
                  <a:pt x="403695" y="0"/>
                </a:lnTo>
                <a:lnTo>
                  <a:pt x="403695" y="213958"/>
                </a:lnTo>
                <a:lnTo>
                  <a:pt x="0" y="213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14939" y="5163445"/>
            <a:ext cx="403695" cy="213958"/>
          </a:xfrm>
          <a:custGeom>
            <a:avLst/>
            <a:gdLst/>
            <a:ahLst/>
            <a:cxnLst/>
            <a:rect l="l" t="t" r="r" b="b"/>
            <a:pathLst>
              <a:path w="403695" h="213958">
                <a:moveTo>
                  <a:pt x="0" y="0"/>
                </a:moveTo>
                <a:lnTo>
                  <a:pt x="403694" y="0"/>
                </a:lnTo>
                <a:lnTo>
                  <a:pt x="403694" y="213958"/>
                </a:lnTo>
                <a:lnTo>
                  <a:pt x="0" y="213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09028" y="2591101"/>
            <a:ext cx="2188134" cy="2188134"/>
          </a:xfrm>
          <a:custGeom>
            <a:avLst/>
            <a:gdLst/>
            <a:ahLst/>
            <a:cxnLst/>
            <a:rect l="l" t="t" r="r" b="b"/>
            <a:pathLst>
              <a:path w="2188134" h="2188134">
                <a:moveTo>
                  <a:pt x="0" y="0"/>
                </a:moveTo>
                <a:lnTo>
                  <a:pt x="2188134" y="0"/>
                </a:lnTo>
                <a:lnTo>
                  <a:pt x="2188134" y="2188134"/>
                </a:lnTo>
                <a:lnTo>
                  <a:pt x="0" y="2188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81458" y="2668981"/>
            <a:ext cx="2291230" cy="2291230"/>
          </a:xfrm>
          <a:custGeom>
            <a:avLst/>
            <a:gdLst/>
            <a:ahLst/>
            <a:cxnLst/>
            <a:rect l="l" t="t" r="r" b="b"/>
            <a:pathLst>
              <a:path w="2291230" h="2291230">
                <a:moveTo>
                  <a:pt x="0" y="0"/>
                </a:moveTo>
                <a:lnTo>
                  <a:pt x="2291229" y="0"/>
                </a:lnTo>
                <a:lnTo>
                  <a:pt x="2291229" y="2291229"/>
                </a:lnTo>
                <a:lnTo>
                  <a:pt x="0" y="22912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733529" y="2668981"/>
            <a:ext cx="2211872" cy="2211872"/>
          </a:xfrm>
          <a:custGeom>
            <a:avLst/>
            <a:gdLst/>
            <a:ahLst/>
            <a:cxnLst/>
            <a:rect l="l" t="t" r="r" b="b"/>
            <a:pathLst>
              <a:path w="2211872" h="2211872">
                <a:moveTo>
                  <a:pt x="0" y="0"/>
                </a:moveTo>
                <a:lnTo>
                  <a:pt x="2211872" y="0"/>
                </a:lnTo>
                <a:lnTo>
                  <a:pt x="2211872" y="2211872"/>
                </a:lnTo>
                <a:lnTo>
                  <a:pt x="0" y="22118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37288" y="776229"/>
            <a:ext cx="11477651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KEY IMPLEMENTATION HIGHLIGHTS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7670" y="1832923"/>
            <a:ext cx="1669064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frame the valuation challenge as a time-series forecasting problem, utilizing multi-step horizons for forward guidance.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81386" y="5491703"/>
            <a:ext cx="3567554" cy="2407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Each player's value history is modeled as a time series, using rolling windows to capture both recent form and long-term trends.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1861" y="4874485"/>
            <a:ext cx="3691555" cy="502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Time Series Framing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76683" y="5593320"/>
            <a:ext cx="3567554" cy="320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nputs include injury flags (days_out, recent_injury), sentiment mean, contract proxy, and performance metrics like shots_per90 and pressures_per90.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67158" y="4976103"/>
            <a:ext cx="3691555" cy="502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Multivariate Inputs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71979" y="5593320"/>
            <a:ext cx="3567554" cy="3606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model targets the next-window market value, employing a seq2seq approach for 3-step recursive forecasts, which are inverse-transformed to final €-million predictions.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62454" y="4976103"/>
            <a:ext cx="3691555" cy="502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Target Forecasting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897</Words>
  <Application>Microsoft Office PowerPoint</Application>
  <PresentationFormat>Custom</PresentationFormat>
  <Paragraphs>114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Poppins Light</vt:lpstr>
      <vt:lpstr>Poppins</vt:lpstr>
      <vt:lpstr>Poppins Italics</vt:lpstr>
      <vt:lpstr>Arimo</vt:lpstr>
      <vt:lpstr>Calibri</vt:lpstr>
      <vt:lpstr>Neue Machina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Gradient Modern Professional Presentation</dc:title>
  <cp:lastModifiedBy>Himanshu Saxena</cp:lastModifiedBy>
  <cp:revision>3</cp:revision>
  <dcterms:created xsi:type="dcterms:W3CDTF">2006-08-16T00:00:00Z</dcterms:created>
  <dcterms:modified xsi:type="dcterms:W3CDTF">2025-10-10T17:15:49Z</dcterms:modified>
  <dc:identifier>DAG1SF0JtPA</dc:identifier>
</cp:coreProperties>
</file>